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0"/>
  </p:notesMasterIdLst>
  <p:sldIdLst>
    <p:sldId id="256" r:id="rId2"/>
    <p:sldId id="265" r:id="rId3"/>
    <p:sldId id="314" r:id="rId4"/>
    <p:sldId id="304" r:id="rId5"/>
    <p:sldId id="289" r:id="rId6"/>
    <p:sldId id="315" r:id="rId7"/>
    <p:sldId id="291" r:id="rId8"/>
    <p:sldId id="292" r:id="rId9"/>
    <p:sldId id="293" r:id="rId10"/>
    <p:sldId id="294" r:id="rId11"/>
    <p:sldId id="295" r:id="rId12"/>
    <p:sldId id="300" r:id="rId13"/>
    <p:sldId id="270" r:id="rId14"/>
    <p:sldId id="286" r:id="rId15"/>
    <p:sldId id="301" r:id="rId16"/>
    <p:sldId id="287" r:id="rId17"/>
    <p:sldId id="280" r:id="rId18"/>
    <p:sldId id="297" r:id="rId19"/>
    <p:sldId id="298" r:id="rId20"/>
    <p:sldId id="299" r:id="rId21"/>
    <p:sldId id="277" r:id="rId22"/>
    <p:sldId id="276" r:id="rId23"/>
    <p:sldId id="274" r:id="rId24"/>
    <p:sldId id="303" r:id="rId25"/>
    <p:sldId id="296" r:id="rId26"/>
    <p:sldId id="309" r:id="rId27"/>
    <p:sldId id="305" r:id="rId28"/>
    <p:sldId id="310" r:id="rId29"/>
    <p:sldId id="313" r:id="rId30"/>
    <p:sldId id="308" r:id="rId31"/>
    <p:sldId id="311" r:id="rId32"/>
    <p:sldId id="312" r:id="rId33"/>
    <p:sldId id="264" r:id="rId34"/>
    <p:sldId id="261" r:id="rId35"/>
    <p:sldId id="278" r:id="rId36"/>
    <p:sldId id="279" r:id="rId37"/>
    <p:sldId id="282" r:id="rId38"/>
    <p:sldId id="28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8312"/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5833" autoAdjust="0"/>
  </p:normalViewPr>
  <p:slideViewPr>
    <p:cSldViewPr snapToGrid="0" snapToObjects="1">
      <p:cViewPr varScale="1">
        <p:scale>
          <a:sx n="75" d="100"/>
          <a:sy n="75" d="100"/>
        </p:scale>
        <p:origin x="1236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A39AC-2470-AF4A-86AA-48ECFDAEEB59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106D4-8029-AE4A-8122-64F302E51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8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1-</a:t>
            </a:r>
          </a:p>
          <a:p>
            <a:r>
              <a:rPr lang="en-US" dirty="0" smtClean="0"/>
              <a:t>2-</a:t>
            </a:r>
          </a:p>
          <a:p>
            <a:r>
              <a:rPr lang="en-US" dirty="0" smtClean="0"/>
              <a:t>3-</a:t>
            </a:r>
          </a:p>
          <a:p>
            <a:r>
              <a:rPr lang="en-US" dirty="0" smtClean="0"/>
              <a:t>4-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06D4-8029-AE4A-8122-64F302E514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5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8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5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4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6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24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1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3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6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04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D290233-0DD1-4A80-BB1E-9ADC3556DBB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6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2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D290233-0DD1-4A80-BB1E-9ADC3556DBB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91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61579"/>
            <a:ext cx="59436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668510" y="3676179"/>
            <a:ext cx="3192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Big Data is a Big Deal!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456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Support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Arial" panose="020B0604020202020204" pitchFamily="34" charset="0"/>
              </a:rPr>
              <a:t> Six Linux machines, each running </a:t>
            </a:r>
            <a:r>
              <a:rPr lang="en-US" sz="2400" dirty="0" smtClean="0">
                <a:solidFill>
                  <a:srgbClr val="E48312"/>
                </a:solidFill>
                <a:cs typeface="Arial" panose="020B0604020202020204" pitchFamily="34" charset="0"/>
              </a:rPr>
              <a:t>Ubuntu 15.04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E48312"/>
                </a:solidFill>
                <a:cs typeface="Arial" panose="020B0604020202020204" pitchFamily="34" charset="0"/>
              </a:rPr>
              <a:t> Cluster</a:t>
            </a:r>
            <a:r>
              <a:rPr lang="en-US" sz="2400" dirty="0" smtClean="0">
                <a:cs typeface="Arial" panose="020B0604020202020204" pitchFamily="34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One </a:t>
            </a:r>
            <a:r>
              <a:rPr lang="en-US" dirty="0" smtClean="0">
                <a:solidFill>
                  <a:srgbClr val="E48312"/>
                </a:solidFill>
                <a:cs typeface="Arial" panose="020B0604020202020204" pitchFamily="34" charset="0"/>
              </a:rPr>
              <a:t>master</a:t>
            </a:r>
            <a:r>
              <a:rPr lang="en-US" dirty="0" smtClean="0">
                <a:cs typeface="Arial" panose="020B0604020202020204" pitchFamily="34" charset="0"/>
              </a:rPr>
              <a:t> node for Hadoop and Spark each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Two </a:t>
            </a:r>
            <a:r>
              <a:rPr lang="en-US" dirty="0" smtClean="0">
                <a:solidFill>
                  <a:srgbClr val="E48312"/>
                </a:solidFill>
                <a:cs typeface="Arial" panose="020B0604020202020204" pitchFamily="34" charset="0"/>
              </a:rPr>
              <a:t>slave</a:t>
            </a:r>
            <a:r>
              <a:rPr lang="en-US" dirty="0" smtClean="0">
                <a:cs typeface="Arial" panose="020B0604020202020204" pitchFamily="34" charset="0"/>
              </a:rPr>
              <a:t> nodes for Hadoop and Spark each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E48312"/>
                </a:solidFill>
                <a:cs typeface="Arial" panose="020B0604020202020204" pitchFamily="34" charset="0"/>
              </a:rPr>
              <a:t> Eclipse</a:t>
            </a:r>
            <a:r>
              <a:rPr lang="en-US" sz="2400" dirty="0" smtClean="0">
                <a:cs typeface="Arial" panose="020B0604020202020204" pitchFamily="34" charset="0"/>
              </a:rPr>
              <a:t> IDE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99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Java</a:t>
            </a:r>
            <a:r>
              <a:rPr lang="en-US" sz="2400" dirty="0" smtClean="0"/>
              <a:t> Virtual Machine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Apache </a:t>
            </a:r>
            <a:r>
              <a:rPr lang="en-US" sz="2400" dirty="0" smtClean="0">
                <a:solidFill>
                  <a:srgbClr val="E48312"/>
                </a:solidFill>
              </a:rPr>
              <a:t>Hadoop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Apache </a:t>
            </a:r>
            <a:r>
              <a:rPr lang="en-US" sz="2400" dirty="0" smtClean="0">
                <a:solidFill>
                  <a:srgbClr val="E48312"/>
                </a:solidFill>
              </a:rPr>
              <a:t>Spark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Maven</a:t>
            </a:r>
            <a:r>
              <a:rPr lang="en-US" sz="2400" dirty="0" smtClean="0"/>
              <a:t> in Eclipse for Hadoop and Spark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Mahout</a:t>
            </a:r>
            <a:r>
              <a:rPr lang="en-US" sz="2400" dirty="0" smtClean="0"/>
              <a:t> on Hadoop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E48312"/>
                </a:solidFill>
              </a:rPr>
              <a:t>MLlib</a:t>
            </a:r>
            <a:r>
              <a:rPr lang="en-US" sz="2400" dirty="0" smtClean="0">
                <a:solidFill>
                  <a:srgbClr val="E48312"/>
                </a:solidFill>
              </a:rPr>
              <a:t> </a:t>
            </a:r>
            <a:r>
              <a:rPr lang="en-US" sz="2400" dirty="0" smtClean="0"/>
              <a:t>on Spark systems</a:t>
            </a:r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59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748461"/>
            <a:ext cx="7345362" cy="13398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E48312"/>
                </a:solidFill>
              </a:rPr>
              <a:t>Section 2: </a:t>
            </a:r>
            <a:br>
              <a:rPr lang="en-US" dirty="0" smtClean="0">
                <a:solidFill>
                  <a:srgbClr val="E48312"/>
                </a:solidFill>
              </a:rPr>
            </a:br>
            <a:r>
              <a:rPr lang="en-US" dirty="0" smtClean="0">
                <a:solidFill>
                  <a:srgbClr val="E48312"/>
                </a:solidFill>
              </a:rPr>
              <a:t>Apache Hadoop and Spark</a:t>
            </a:r>
            <a:endParaRPr lang="en-US" dirty="0">
              <a:solidFill>
                <a:srgbClr val="E48312"/>
              </a:solidFill>
            </a:endParaRPr>
          </a:p>
        </p:txBody>
      </p:sp>
      <p:pic>
        <p:nvPicPr>
          <p:cNvPr id="3" name="Picture 2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21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Born out of the need to process an </a:t>
            </a:r>
            <a:r>
              <a:rPr lang="en-US" sz="2400" dirty="0" smtClean="0">
                <a:solidFill>
                  <a:srgbClr val="E48312"/>
                </a:solidFill>
              </a:rPr>
              <a:t>avalanche </a:t>
            </a:r>
            <a:r>
              <a:rPr lang="en-US" sz="2400" dirty="0" smtClean="0"/>
              <a:t>of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E48312"/>
                </a:solidFill>
              </a:rPr>
              <a:t> Open</a:t>
            </a:r>
            <a:r>
              <a:rPr lang="en-US" sz="2400" dirty="0" smtClean="0"/>
              <a:t>-source software framework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Was designed with a simple </a:t>
            </a:r>
            <a:r>
              <a:rPr lang="en-US" sz="2400" dirty="0" smtClean="0">
                <a:solidFill>
                  <a:srgbClr val="E48312"/>
                </a:solidFill>
              </a:rPr>
              <a:t>write-once</a:t>
            </a:r>
            <a:r>
              <a:rPr lang="en-US" sz="2400" dirty="0" smtClean="0"/>
              <a:t> storage infrastructure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E48312"/>
                </a:solidFill>
              </a:rPr>
              <a:t> MapReduce</a:t>
            </a:r>
            <a:r>
              <a:rPr lang="en-US" sz="2400" dirty="0" smtClean="0"/>
              <a:t> – relatively new style of data processing, created by </a:t>
            </a:r>
            <a:r>
              <a:rPr lang="en-US" sz="2400" dirty="0" smtClean="0">
                <a:solidFill>
                  <a:srgbClr val="E48312"/>
                </a:solidFill>
              </a:rPr>
              <a:t>Googl</a:t>
            </a:r>
            <a:r>
              <a:rPr lang="en-US" sz="2400" dirty="0" smtClean="0"/>
              <a:t>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Become the </a:t>
            </a:r>
            <a:r>
              <a:rPr lang="en-US" sz="2400" dirty="0" smtClean="0">
                <a:solidFill>
                  <a:srgbClr val="E48312"/>
                </a:solidFill>
              </a:rPr>
              <a:t>go-to</a:t>
            </a:r>
            <a:r>
              <a:rPr lang="en-US" sz="2400" dirty="0" smtClean="0"/>
              <a:t> framework for </a:t>
            </a:r>
            <a:r>
              <a:rPr lang="en-US" sz="2400" dirty="0" smtClean="0">
                <a:solidFill>
                  <a:srgbClr val="E48312"/>
                </a:solidFill>
              </a:rPr>
              <a:t>large-scale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E48312"/>
                </a:solidFill>
              </a:rPr>
              <a:t>data-intensive</a:t>
            </a:r>
            <a:r>
              <a:rPr lang="en-US" sz="2400" dirty="0" smtClean="0"/>
              <a:t> deployments</a:t>
            </a:r>
            <a:endParaRPr lang="en-US" sz="2400" dirty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1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Can handle all </a:t>
            </a:r>
            <a:r>
              <a:rPr lang="en-US" sz="2400" dirty="0" smtClean="0">
                <a:solidFill>
                  <a:srgbClr val="E48312"/>
                </a:solidFill>
              </a:rPr>
              <a:t>4</a:t>
            </a:r>
            <a:r>
              <a:rPr lang="en-US" sz="2400" dirty="0" smtClean="0"/>
              <a:t> dimensions of Big Data – </a:t>
            </a:r>
            <a:r>
              <a:rPr lang="en-US" sz="2400" dirty="0" smtClean="0">
                <a:solidFill>
                  <a:srgbClr val="E48312"/>
                </a:solidFill>
              </a:rPr>
              <a:t>Volume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E48312"/>
                </a:solidFill>
              </a:rPr>
              <a:t>Velocity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E48312"/>
                </a:solidFill>
              </a:rPr>
              <a:t>Variety</a:t>
            </a:r>
            <a:r>
              <a:rPr lang="en-US" sz="2400" dirty="0" smtClean="0"/>
              <a:t>, and </a:t>
            </a:r>
            <a:r>
              <a:rPr lang="en-US" sz="2400" dirty="0" smtClean="0">
                <a:solidFill>
                  <a:srgbClr val="E48312"/>
                </a:solidFill>
              </a:rPr>
              <a:t>Veracity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Hadoop’s </a:t>
            </a:r>
            <a:r>
              <a:rPr lang="en-US" sz="2400" dirty="0" smtClean="0">
                <a:solidFill>
                  <a:srgbClr val="E48312"/>
                </a:solidFill>
              </a:rPr>
              <a:t>Beauty </a:t>
            </a:r>
            <a:r>
              <a:rPr lang="en-US" sz="2400" dirty="0" smtClean="0"/>
              <a:t>– efficiently process huge datasets in </a:t>
            </a:r>
            <a:r>
              <a:rPr lang="en-US" sz="2400" dirty="0" smtClean="0">
                <a:solidFill>
                  <a:srgbClr val="E48312"/>
                </a:solidFill>
              </a:rPr>
              <a:t>parallel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Both </a:t>
            </a:r>
            <a:r>
              <a:rPr lang="en-US" sz="2400" dirty="0" smtClean="0">
                <a:solidFill>
                  <a:srgbClr val="E48312"/>
                </a:solidFill>
              </a:rPr>
              <a:t>Structured</a:t>
            </a:r>
            <a:r>
              <a:rPr lang="en-US" sz="2400" dirty="0" smtClean="0"/>
              <a:t> (converted) and </a:t>
            </a:r>
            <a:r>
              <a:rPr lang="en-US" sz="2400" dirty="0" smtClean="0">
                <a:solidFill>
                  <a:srgbClr val="E48312"/>
                </a:solidFill>
              </a:rPr>
              <a:t>Unstructured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HDFS – </a:t>
            </a:r>
            <a:r>
              <a:rPr lang="en-US" sz="2400" dirty="0" smtClean="0">
                <a:solidFill>
                  <a:srgbClr val="E48312"/>
                </a:solidFill>
              </a:rPr>
              <a:t>breaks</a:t>
            </a:r>
            <a:r>
              <a:rPr lang="en-US" sz="2400" dirty="0" smtClean="0"/>
              <a:t> up input data, stores it on compute nodes (</a:t>
            </a:r>
            <a:r>
              <a:rPr lang="en-US" sz="2400" dirty="0" smtClean="0">
                <a:solidFill>
                  <a:srgbClr val="E48312"/>
                </a:solidFill>
              </a:rPr>
              <a:t>parallel processing</a:t>
            </a:r>
            <a:r>
              <a:rPr lang="en-US" sz="2400" dirty="0" smtClean="0"/>
              <a:t>)</a:t>
            </a:r>
          </a:p>
          <a:p>
            <a:endParaRPr lang="en-US" dirty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5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Segmentation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1" y="1843872"/>
            <a:ext cx="10759045" cy="8099170"/>
          </a:xfrm>
        </p:spPr>
      </p:pic>
      <p:pic>
        <p:nvPicPr>
          <p:cNvPr id="5" name="Picture 4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1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Map/Reduce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Map</a:t>
            </a:r>
            <a:r>
              <a:rPr lang="en-US" sz="2400" dirty="0" smtClean="0"/>
              <a:t> Phase: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48312"/>
                </a:solidFill>
              </a:rPr>
              <a:t>S</a:t>
            </a:r>
            <a:r>
              <a:rPr lang="en-US" dirty="0" smtClean="0">
                <a:solidFill>
                  <a:srgbClr val="E48312"/>
                </a:solidFill>
              </a:rPr>
              <a:t>plits</a:t>
            </a:r>
            <a:r>
              <a:rPr lang="en-US" dirty="0" smtClean="0"/>
              <a:t> input data-set into </a:t>
            </a:r>
            <a:r>
              <a:rPr lang="en-US" dirty="0" smtClean="0">
                <a:solidFill>
                  <a:srgbClr val="E48312"/>
                </a:solidFill>
              </a:rPr>
              <a:t>independent</a:t>
            </a:r>
            <a:r>
              <a:rPr lang="en-US" dirty="0" smtClean="0"/>
              <a:t> chunks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Processed in </a:t>
            </a:r>
            <a:r>
              <a:rPr lang="en-US" dirty="0" smtClean="0">
                <a:solidFill>
                  <a:srgbClr val="E48312"/>
                </a:solidFill>
              </a:rPr>
              <a:t>parallel</a:t>
            </a:r>
            <a:r>
              <a:rPr lang="en-US" dirty="0" smtClean="0"/>
              <a:t> manner – map tasks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Framework </a:t>
            </a:r>
            <a:r>
              <a:rPr lang="en-US" dirty="0" smtClean="0">
                <a:solidFill>
                  <a:srgbClr val="E48312"/>
                </a:solidFill>
              </a:rPr>
              <a:t>sorts</a:t>
            </a:r>
            <a:r>
              <a:rPr lang="en-US" dirty="0" smtClean="0"/>
              <a:t> the output of map tasks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Reduce</a:t>
            </a:r>
            <a:r>
              <a:rPr lang="en-US" sz="2400" dirty="0" smtClean="0"/>
              <a:t> Phase: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Takes input from </a:t>
            </a:r>
            <a:r>
              <a:rPr lang="en-US" dirty="0" smtClean="0">
                <a:solidFill>
                  <a:srgbClr val="E48312"/>
                </a:solidFill>
              </a:rPr>
              <a:t>map</a:t>
            </a:r>
            <a:r>
              <a:rPr lang="en-US" dirty="0" smtClean="0"/>
              <a:t> function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Performs </a:t>
            </a:r>
            <a:r>
              <a:rPr lang="en-US" dirty="0" smtClean="0">
                <a:solidFill>
                  <a:srgbClr val="E48312"/>
                </a:solidFill>
              </a:rPr>
              <a:t>summary</a:t>
            </a:r>
            <a:r>
              <a:rPr lang="en-US" dirty="0" smtClean="0"/>
              <a:t> operation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Output </a:t>
            </a:r>
            <a:r>
              <a:rPr lang="en-US" dirty="0" smtClean="0">
                <a:solidFill>
                  <a:schemeClr val="tx1"/>
                </a:solidFill>
              </a:rPr>
              <a:t>stored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E48312"/>
                </a:solidFill>
              </a:rPr>
              <a:t>HDFS</a:t>
            </a:r>
            <a:endParaRPr lang="en-US" dirty="0">
              <a:solidFill>
                <a:srgbClr val="E48312"/>
              </a:solidFill>
            </a:endParaRPr>
          </a:p>
          <a:p>
            <a:pPr marL="350838" lvl="1" indent="0">
              <a:buNone/>
            </a:pPr>
            <a:r>
              <a:rPr lang="en-US" dirty="0" smtClean="0"/>
              <a:t>						</a:t>
            </a:r>
            <a:endParaRPr lang="en-US" dirty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57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Hadoop Map/Reduce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866" y="-422329"/>
            <a:ext cx="8752155" cy="6175782"/>
          </a:xfrm>
        </p:spPr>
      </p:pic>
      <p:pic>
        <p:nvPicPr>
          <p:cNvPr id="5" name="Picture 4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1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Spark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Open source </a:t>
            </a:r>
            <a:r>
              <a:rPr lang="en-US" sz="2400" dirty="0" smtClean="0"/>
              <a:t>big data processing framework designed to be fast and </a:t>
            </a:r>
            <a:r>
              <a:rPr lang="en-US" sz="2400" dirty="0" smtClean="0">
                <a:solidFill>
                  <a:srgbClr val="E48312"/>
                </a:solidFill>
              </a:rPr>
              <a:t>general-purpose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Fast </a:t>
            </a:r>
            <a:r>
              <a:rPr lang="en-US" sz="2400" dirty="0" smtClean="0"/>
              <a:t>and meant to be </a:t>
            </a:r>
            <a:r>
              <a:rPr lang="en-US" sz="2400" dirty="0" smtClean="0">
                <a:solidFill>
                  <a:srgbClr val="E48312"/>
                </a:solidFill>
              </a:rPr>
              <a:t>ease to 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Originally </a:t>
            </a:r>
            <a:r>
              <a:rPr lang="en-US" sz="2400" dirty="0"/>
              <a:t>developed at </a:t>
            </a:r>
            <a:r>
              <a:rPr lang="en-US" sz="2400" dirty="0">
                <a:solidFill>
                  <a:srgbClr val="E48312"/>
                </a:solidFill>
              </a:rPr>
              <a:t>UC Berkeley </a:t>
            </a:r>
            <a:r>
              <a:rPr lang="en-US" sz="2400" dirty="0"/>
              <a:t>in 2009</a:t>
            </a:r>
          </a:p>
          <a:p>
            <a:endParaRPr lang="en-US" dirty="0" smtClean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06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Spark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Supports </a:t>
            </a:r>
            <a:r>
              <a:rPr lang="en-US" sz="2400" dirty="0" smtClean="0">
                <a:solidFill>
                  <a:srgbClr val="E48312"/>
                </a:solidFill>
              </a:rPr>
              <a:t>Map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E48312"/>
                </a:solidFill>
              </a:rPr>
              <a:t>Reduce</a:t>
            </a:r>
            <a:r>
              <a:rPr lang="en-US" sz="2400" dirty="0" smtClean="0"/>
              <a:t> functions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Lazy</a:t>
            </a:r>
            <a:r>
              <a:rPr lang="en-US" sz="2400" dirty="0" smtClean="0"/>
              <a:t> evaluation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In-memory</a:t>
            </a:r>
            <a:r>
              <a:rPr lang="en-US" sz="2400" dirty="0" smtClean="0"/>
              <a:t> storage and computing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Offers APIs in Scala, </a:t>
            </a:r>
            <a:r>
              <a:rPr lang="en-US" sz="2400" dirty="0" smtClean="0">
                <a:solidFill>
                  <a:srgbClr val="E48312"/>
                </a:solidFill>
              </a:rPr>
              <a:t>Java</a:t>
            </a:r>
            <a:r>
              <a:rPr lang="en-US" sz="2400" dirty="0" smtClean="0"/>
              <a:t>, Python, R, SQL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Built-in libraries</a:t>
            </a:r>
            <a:r>
              <a:rPr lang="en-US" sz="2400" dirty="0" smtClean="0"/>
              <a:t>; </a:t>
            </a:r>
            <a:r>
              <a:rPr lang="en-US" sz="2400" dirty="0" smtClean="0">
                <a:solidFill>
                  <a:srgbClr val="E48312"/>
                </a:solidFill>
              </a:rPr>
              <a:t>Spark SQL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E48312"/>
                </a:solidFill>
              </a:rPr>
              <a:t>Spark Streaming</a:t>
            </a:r>
            <a:r>
              <a:rPr lang="en-US" sz="2400" dirty="0" smtClean="0"/>
              <a:t>, </a:t>
            </a:r>
            <a:r>
              <a:rPr lang="en-US" sz="2400" dirty="0" err="1" smtClean="0">
                <a:solidFill>
                  <a:srgbClr val="E48312"/>
                </a:solidFill>
              </a:rPr>
              <a:t>MLlib</a:t>
            </a:r>
            <a:r>
              <a:rPr lang="en-US" sz="2400" dirty="0" smtClean="0"/>
              <a:t>, </a:t>
            </a:r>
            <a:r>
              <a:rPr lang="en-US" sz="2400" dirty="0" err="1" smtClean="0">
                <a:solidFill>
                  <a:srgbClr val="E48312"/>
                </a:solidFill>
              </a:rPr>
              <a:t>GraphX</a:t>
            </a:r>
            <a:endParaRPr lang="en-US" sz="2400" dirty="0" smtClean="0">
              <a:solidFill>
                <a:srgbClr val="E48312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22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60" y="1940381"/>
            <a:ext cx="2490610" cy="1973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871" y="1953261"/>
            <a:ext cx="2451304" cy="1958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99" y="1940381"/>
            <a:ext cx="2459440" cy="1971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699" y="3911983"/>
            <a:ext cx="28069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48312"/>
                </a:solidFill>
                <a:cs typeface="Times New Roman" panose="02020603050405020304" pitchFamily="18" charset="0"/>
              </a:rPr>
              <a:t>SUSHANT AHUJA</a:t>
            </a:r>
            <a:endParaRPr lang="en-US" b="1" dirty="0" smtClean="0">
              <a:solidFill>
                <a:srgbClr val="E48312"/>
              </a:solidFill>
              <a:cs typeface="Times New Roman" panose="02020603050405020304" pitchFamily="18" charset="0"/>
            </a:endParaRP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Project Lead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Algorithm </a:t>
            </a:r>
            <a:r>
              <a:rPr lang="en-US" dirty="0">
                <a:cs typeface="Times New Roman" panose="02020603050405020304" pitchFamily="18" charset="0"/>
              </a:rPr>
              <a:t>Design Lead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7760" y="3913931"/>
            <a:ext cx="26258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E48312"/>
                </a:solidFill>
                <a:cs typeface="Times New Roman" panose="02020603050405020304" pitchFamily="18" charset="0"/>
              </a:rPr>
              <a:t>CASSIO CRISTOVAO</a:t>
            </a:r>
            <a:endParaRPr lang="en-US" b="1" dirty="0" smtClean="0">
              <a:solidFill>
                <a:srgbClr val="E48312"/>
              </a:solidFill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Technical Lead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Website </a:t>
            </a:r>
            <a:r>
              <a:rPr lang="en-US" dirty="0">
                <a:cs typeface="Times New Roman" panose="02020603050405020304" pitchFamily="18" charset="0"/>
              </a:rPr>
              <a:t>Architect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55871" y="3913931"/>
            <a:ext cx="2451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E48312"/>
                </a:solidFill>
                <a:cs typeface="Times New Roman" panose="02020603050405020304" pitchFamily="18" charset="0"/>
              </a:rPr>
              <a:t>SAMEEP MOHTA</a:t>
            </a:r>
            <a:endParaRPr lang="en-US" b="1" dirty="0" smtClean="0">
              <a:solidFill>
                <a:srgbClr val="E48312"/>
              </a:solidFill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Documentation Lead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cs typeface="Times New Roman" panose="02020603050405020304" pitchFamily="18" charset="0"/>
              </a:rPr>
              <a:t>Testing Lead </a:t>
            </a:r>
            <a:endParaRPr lang="en-US" dirty="0">
              <a:cs typeface="Times New Roman" panose="02020603050405020304" pitchFamily="18" charset="0"/>
            </a:endParaRPr>
          </a:p>
        </p:txBody>
      </p:sp>
      <p:pic>
        <p:nvPicPr>
          <p:cNvPr id="11" name="Picture 10" descr="../Development/Senior%20Design/logo/logo-main-whitebg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09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Spark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" y="-355543"/>
            <a:ext cx="8467147" cy="6373880"/>
          </a:xfrm>
        </p:spPr>
      </p:pic>
      <p:pic>
        <p:nvPicPr>
          <p:cNvPr id="4" name="Picture 3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2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 Between Hadoop and Spark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Not </a:t>
            </a:r>
            <a:r>
              <a:rPr lang="en-US" sz="2400" dirty="0" smtClean="0"/>
              <a:t>mutually exclusive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Spark – </a:t>
            </a:r>
            <a:r>
              <a:rPr lang="en-US" sz="2400" dirty="0" smtClean="0">
                <a:solidFill>
                  <a:srgbClr val="E48312"/>
                </a:solidFill>
              </a:rPr>
              <a:t>does not </a:t>
            </a:r>
            <a:r>
              <a:rPr lang="en-US" sz="2400" dirty="0" smtClean="0"/>
              <a:t>have its own distributed system, can use HDFS or others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Spark – </a:t>
            </a:r>
            <a:r>
              <a:rPr lang="en-US" sz="2400" dirty="0" smtClean="0">
                <a:solidFill>
                  <a:srgbClr val="E48312"/>
                </a:solidFill>
              </a:rPr>
              <a:t>Faster</a:t>
            </a:r>
            <a:r>
              <a:rPr lang="en-US" sz="2400" dirty="0" smtClean="0"/>
              <a:t> as works “</a:t>
            </a:r>
            <a:r>
              <a:rPr lang="en-US" sz="2400" dirty="0" smtClean="0">
                <a:solidFill>
                  <a:srgbClr val="E48312"/>
                </a:solidFill>
              </a:rPr>
              <a:t>in memory</a:t>
            </a:r>
            <a:r>
              <a:rPr lang="en-US" sz="2400" dirty="0" smtClean="0"/>
              <a:t>”, Hadoop works in </a:t>
            </a:r>
            <a:r>
              <a:rPr lang="en-US" sz="2400" dirty="0" smtClean="0">
                <a:solidFill>
                  <a:srgbClr val="E48312"/>
                </a:solidFill>
              </a:rPr>
              <a:t>Hard drive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Hadoop – needs a </a:t>
            </a:r>
            <a:r>
              <a:rPr lang="en-US" sz="2400" dirty="0" smtClean="0">
                <a:solidFill>
                  <a:srgbClr val="E48312"/>
                </a:solidFill>
              </a:rPr>
              <a:t>third-party</a:t>
            </a:r>
            <a:r>
              <a:rPr lang="en-US" sz="2400" dirty="0" smtClean="0"/>
              <a:t> machine-learning library (Apache Mahout), Spark has its own (</a:t>
            </a:r>
            <a:r>
              <a:rPr lang="en-US" sz="2400" dirty="0" err="1" smtClean="0"/>
              <a:t>MLlib</a:t>
            </a:r>
            <a:r>
              <a:rPr lang="en-US" sz="24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Not</a:t>
            </a:r>
            <a:r>
              <a:rPr lang="en-US" sz="2400" dirty="0" smtClean="0"/>
              <a:t> really a competition as both are </a:t>
            </a:r>
            <a:r>
              <a:rPr lang="en-US" sz="2400" dirty="0" smtClean="0">
                <a:solidFill>
                  <a:srgbClr val="E48312"/>
                </a:solidFill>
              </a:rPr>
              <a:t>non-commercial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E48312"/>
                </a:solidFill>
              </a:rPr>
              <a:t>open-source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51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One </a:t>
            </a:r>
            <a:r>
              <a:rPr lang="en-US" sz="2400" dirty="0" smtClean="0">
                <a:solidFill>
                  <a:srgbClr val="E48312"/>
                </a:solidFill>
              </a:rPr>
              <a:t>master</a:t>
            </a:r>
            <a:r>
              <a:rPr lang="en-US" sz="2400" dirty="0" smtClean="0"/>
              <a:t> node</a:t>
            </a:r>
            <a:r>
              <a:rPr lang="en-US" sz="2400" dirty="0"/>
              <a:t> </a:t>
            </a:r>
            <a:r>
              <a:rPr lang="en-US" sz="2400" dirty="0" smtClean="0"/>
              <a:t>with two </a:t>
            </a:r>
            <a:r>
              <a:rPr lang="en-US" sz="2400" dirty="0" smtClean="0">
                <a:solidFill>
                  <a:srgbClr val="E48312"/>
                </a:solidFill>
              </a:rPr>
              <a:t>slave</a:t>
            </a:r>
            <a:r>
              <a:rPr lang="en-US" sz="2400" dirty="0" smtClean="0"/>
              <a:t> nodes, all with same configuration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E48312"/>
                </a:solidFill>
              </a:rPr>
              <a:t> </a:t>
            </a:r>
            <a:r>
              <a:rPr lang="en-US" sz="2400" dirty="0" err="1" smtClean="0">
                <a:solidFill>
                  <a:srgbClr val="E48312"/>
                </a:solidFill>
              </a:rPr>
              <a:t>Namenode</a:t>
            </a:r>
            <a:r>
              <a:rPr lang="en-US" sz="2400" dirty="0" smtClean="0">
                <a:solidFill>
                  <a:srgbClr val="E48312"/>
                </a:solidFill>
              </a:rPr>
              <a:t> </a:t>
            </a:r>
            <a:r>
              <a:rPr lang="en-US" sz="2400" dirty="0" smtClean="0"/>
              <a:t>on master, </a:t>
            </a:r>
            <a:r>
              <a:rPr lang="en-US" sz="2400" dirty="0" err="1" smtClean="0">
                <a:solidFill>
                  <a:srgbClr val="E48312"/>
                </a:solidFill>
              </a:rPr>
              <a:t>datanodes</a:t>
            </a:r>
            <a:r>
              <a:rPr lang="en-US" sz="2400" dirty="0" smtClean="0">
                <a:solidFill>
                  <a:srgbClr val="E48312"/>
                </a:solidFill>
              </a:rPr>
              <a:t> </a:t>
            </a:r>
            <a:r>
              <a:rPr lang="en-US" sz="2400" dirty="0" smtClean="0"/>
              <a:t>on slaves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Still trying to make it work…</a:t>
            </a:r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65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we faced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Developing </a:t>
            </a:r>
            <a:r>
              <a:rPr lang="en-US" sz="2400" dirty="0" smtClean="0">
                <a:solidFill>
                  <a:srgbClr val="E48312"/>
                </a:solidFill>
              </a:rPr>
              <a:t>use-case</a:t>
            </a:r>
            <a:r>
              <a:rPr lang="en-US" sz="2400" dirty="0" smtClean="0"/>
              <a:t>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Setting up a </a:t>
            </a:r>
            <a:r>
              <a:rPr lang="en-US" sz="2400" dirty="0" smtClean="0">
                <a:solidFill>
                  <a:srgbClr val="E48312"/>
                </a:solidFill>
              </a:rPr>
              <a:t>cluster</a:t>
            </a:r>
          </a:p>
          <a:p>
            <a:endParaRPr lang="en-US" dirty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2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847314"/>
            <a:ext cx="7345362" cy="13398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E48312"/>
                </a:solidFill>
              </a:rPr>
              <a:t>Section 3: </a:t>
            </a:r>
            <a:br>
              <a:rPr lang="en-US" dirty="0" smtClean="0">
                <a:solidFill>
                  <a:srgbClr val="E48312"/>
                </a:solidFill>
              </a:rPr>
            </a:br>
            <a:r>
              <a:rPr lang="en-US" dirty="0" smtClean="0">
                <a:solidFill>
                  <a:srgbClr val="E48312"/>
                </a:solidFill>
              </a:rPr>
              <a:t>Our Schedule</a:t>
            </a:r>
            <a:endParaRPr lang="en-US" dirty="0">
              <a:solidFill>
                <a:srgbClr val="E48312"/>
              </a:solidFill>
            </a:endParaRPr>
          </a:p>
        </p:txBody>
      </p:sp>
      <p:pic>
        <p:nvPicPr>
          <p:cNvPr id="3" name="Picture 2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8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1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00112" y="1820563"/>
            <a:ext cx="7345363" cy="4349578"/>
          </a:xfrm>
        </p:spPr>
        <p:txBody>
          <a:bodyPr>
            <a:no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000" dirty="0" smtClean="0"/>
              <a:t> Setting </a:t>
            </a:r>
            <a:r>
              <a:rPr lang="en-US" sz="2000" dirty="0"/>
              <a:t>up </a:t>
            </a:r>
            <a:r>
              <a:rPr lang="en-US" sz="2000" dirty="0" smtClean="0">
                <a:solidFill>
                  <a:srgbClr val="E48312"/>
                </a:solidFill>
              </a:rPr>
              <a:t>6 </a:t>
            </a:r>
            <a:r>
              <a:rPr lang="en-US" sz="2000" dirty="0">
                <a:solidFill>
                  <a:srgbClr val="E48312"/>
                </a:solidFill>
              </a:rPr>
              <a:t>L</a:t>
            </a:r>
            <a:r>
              <a:rPr lang="en-US" sz="2000" dirty="0" smtClean="0">
                <a:solidFill>
                  <a:srgbClr val="E48312"/>
                </a:solidFill>
              </a:rPr>
              <a:t>inux </a:t>
            </a:r>
            <a:r>
              <a:rPr lang="en-US" sz="2000" dirty="0" smtClean="0"/>
              <a:t>machines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Hadoop and Spark on 2 machines as </a:t>
            </a:r>
            <a:r>
              <a:rPr lang="en-US" sz="2000" dirty="0" smtClean="0">
                <a:solidFill>
                  <a:srgbClr val="E48312"/>
                </a:solidFill>
              </a:rPr>
              <a:t>master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E48312"/>
                </a:solidFill>
              </a:rPr>
              <a:t>nodes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2 </a:t>
            </a:r>
            <a:r>
              <a:rPr lang="en-US" sz="2000" dirty="0" smtClean="0">
                <a:solidFill>
                  <a:srgbClr val="E48312"/>
                </a:solidFill>
              </a:rPr>
              <a:t>slave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E48312"/>
                </a:solidFill>
              </a:rPr>
              <a:t>nodes</a:t>
            </a:r>
            <a:r>
              <a:rPr lang="en-US" sz="2000" dirty="0" smtClean="0"/>
              <a:t> for Hadoop and Spark each</a:t>
            </a:r>
            <a:endParaRPr lang="en-US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 smtClean="0"/>
              <a:t> Initial </a:t>
            </a:r>
            <a:r>
              <a:rPr lang="en-US" sz="2000" dirty="0"/>
              <a:t>Software Tests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E48312"/>
                </a:solidFill>
              </a:rPr>
              <a:t>Word </a:t>
            </a:r>
            <a:r>
              <a:rPr lang="en-US" sz="2000" dirty="0">
                <a:solidFill>
                  <a:srgbClr val="E48312"/>
                </a:solidFill>
              </a:rPr>
              <a:t>Frequency </a:t>
            </a:r>
            <a:r>
              <a:rPr lang="en-US" sz="2000" dirty="0"/>
              <a:t>Count on all the 3 </a:t>
            </a:r>
            <a:r>
              <a:rPr lang="en-US" sz="2000" dirty="0" smtClean="0"/>
              <a:t>environments with </a:t>
            </a:r>
            <a:r>
              <a:rPr lang="en-US" sz="2000" dirty="0"/>
              <a:t>text files of different </a:t>
            </a:r>
            <a:r>
              <a:rPr lang="en-US" sz="2000" dirty="0" smtClean="0"/>
              <a:t>sizes (10mb, 50mb, 100mb, 500mb, 1gb, 5gb and 10gb)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48312"/>
                </a:solidFill>
              </a:rPr>
              <a:t>Large Matrix </a:t>
            </a:r>
            <a:r>
              <a:rPr lang="en-US" sz="2000" dirty="0"/>
              <a:t>Multiplication </a:t>
            </a:r>
            <a:endParaRPr lang="en-US" sz="2000" dirty="0" smtClean="0"/>
          </a:p>
          <a:p>
            <a:pPr marL="865188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the following matrix </a:t>
            </a:r>
            <a:r>
              <a:rPr lang="en-US" dirty="0"/>
              <a:t>sizes: </a:t>
            </a:r>
            <a:endParaRPr lang="en-US" dirty="0" smtClean="0"/>
          </a:p>
          <a:p>
            <a:pPr lvl="2"/>
            <a:endParaRPr lang="en-US" sz="1400" dirty="0"/>
          </a:p>
          <a:p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762" y="4462005"/>
            <a:ext cx="2202077" cy="1458098"/>
          </a:xfrm>
          <a:prstGeom prst="rect">
            <a:avLst/>
          </a:prstGeom>
        </p:spPr>
      </p:pic>
      <p:pic>
        <p:nvPicPr>
          <p:cNvPr id="8" name="Picture 7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9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573289"/>
            <a:ext cx="7345362" cy="1339850"/>
          </a:xfrm>
        </p:spPr>
        <p:txBody>
          <a:bodyPr/>
          <a:lstStyle/>
          <a:p>
            <a:r>
              <a:rPr lang="en-US" dirty="0" smtClean="0">
                <a:solidFill>
                  <a:srgbClr val="E48312"/>
                </a:solidFill>
              </a:rPr>
              <a:t>Benchmarks</a:t>
            </a:r>
            <a:endParaRPr lang="en-US" dirty="0">
              <a:solidFill>
                <a:srgbClr val="E48312"/>
              </a:solidFill>
            </a:endParaRPr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88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511576"/>
            <a:ext cx="7345362" cy="1339850"/>
          </a:xfrm>
        </p:spPr>
        <p:txBody>
          <a:bodyPr>
            <a:normAutofit/>
          </a:bodyPr>
          <a:lstStyle/>
          <a:p>
            <a:r>
              <a:rPr lang="en-US" dirty="0"/>
              <a:t>Word </a:t>
            </a:r>
            <a:r>
              <a:rPr lang="en-US" dirty="0" smtClean="0"/>
              <a:t>Count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467808"/>
              </p:ext>
            </p:extLst>
          </p:nvPr>
        </p:nvGraphicFramePr>
        <p:xfrm>
          <a:off x="727173" y="2033400"/>
          <a:ext cx="6777808" cy="3675736"/>
        </p:xfrm>
        <a:graphic>
          <a:graphicData uri="http://schemas.openxmlformats.org/drawingml/2006/table">
            <a:tbl>
              <a:tblPr/>
              <a:tblGrid>
                <a:gridCol w="1231148"/>
                <a:gridCol w="1690653"/>
                <a:gridCol w="1259456"/>
                <a:gridCol w="1414732"/>
                <a:gridCol w="1181819"/>
              </a:tblGrid>
              <a:tr h="459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Text File Size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E48312"/>
                          </a:solidFill>
                          <a:effectLst/>
                          <a:latin typeface="Times New Roman"/>
                        </a:rPr>
                        <a:t>JAVA</a:t>
                      </a:r>
                      <a:endParaRPr lang="en-US" sz="1800" b="1" i="0" u="none" strike="noStrike" dirty="0">
                        <a:solidFill>
                          <a:srgbClr val="E48312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err="1" smtClean="0">
                          <a:solidFill>
                            <a:srgbClr val="E48312"/>
                          </a:solidFill>
                          <a:effectLst/>
                          <a:latin typeface="Times New Roman"/>
                        </a:rPr>
                        <a:t>Hadoop</a:t>
                      </a:r>
                      <a:endParaRPr lang="en-US" sz="1800" b="1" i="0" u="none" strike="noStrike" dirty="0">
                        <a:solidFill>
                          <a:srgbClr val="E48312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smtClean="0">
                          <a:solidFill>
                            <a:srgbClr val="E48312"/>
                          </a:solidFill>
                          <a:effectLst/>
                          <a:latin typeface="Times New Roman"/>
                        </a:rPr>
                        <a:t>Spark</a:t>
                      </a:r>
                      <a:endParaRPr lang="en-US" sz="1800" b="1" i="0" u="none" strike="noStrike" dirty="0">
                        <a:solidFill>
                          <a:srgbClr val="E48312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Mb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1.167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0.21654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0.144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Mb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6.628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0.2898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0.4096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 Mb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11.769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0.39986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0.436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 Mb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1.34254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4.894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Gb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2.87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9.478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Gb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19.19006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47.388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Gb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41.1566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96.578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31586" y="5891110"/>
            <a:ext cx="1829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 Times in minutes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272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511576"/>
            <a:ext cx="7345362" cy="1339850"/>
          </a:xfrm>
        </p:spPr>
        <p:txBody>
          <a:bodyPr>
            <a:normAutofit/>
          </a:bodyPr>
          <a:lstStyle/>
          <a:p>
            <a:r>
              <a:rPr lang="en-US" dirty="0" smtClean="0"/>
              <a:t>Matrix Multiplication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295653" y="5742910"/>
            <a:ext cx="1829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All Times in minutes</a:t>
            </a:r>
            <a:endParaRPr lang="en-US" sz="1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368860"/>
              </p:ext>
            </p:extLst>
          </p:nvPr>
        </p:nvGraphicFramePr>
        <p:xfrm>
          <a:off x="727173" y="2033400"/>
          <a:ext cx="6855446" cy="3675736"/>
        </p:xfrm>
        <a:graphic>
          <a:graphicData uri="http://schemas.openxmlformats.org/drawingml/2006/table">
            <a:tbl>
              <a:tblPr/>
              <a:tblGrid>
                <a:gridCol w="1231148"/>
                <a:gridCol w="2363513"/>
                <a:gridCol w="1043796"/>
                <a:gridCol w="1112808"/>
                <a:gridCol w="1104181"/>
              </a:tblGrid>
              <a:tr h="4594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Matrix Sizes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E48312"/>
                          </a:solidFill>
                          <a:effectLst/>
                          <a:latin typeface="Times New Roman"/>
                        </a:rPr>
                        <a:t>JAVA</a:t>
                      </a:r>
                      <a:endParaRPr lang="en-US" sz="1600" b="1" i="0" u="none" strike="noStrike" dirty="0">
                        <a:solidFill>
                          <a:srgbClr val="E48312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err="1" smtClean="0">
                          <a:solidFill>
                            <a:srgbClr val="E48312"/>
                          </a:solidFill>
                          <a:effectLst/>
                          <a:latin typeface="Times New Roman"/>
                        </a:rPr>
                        <a:t>Hadoop</a:t>
                      </a:r>
                      <a:endParaRPr lang="en-US" sz="1600" b="1" i="0" u="none" strike="noStrike" dirty="0">
                        <a:solidFill>
                          <a:srgbClr val="E48312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E48312"/>
                          </a:solidFill>
                          <a:effectLst/>
                          <a:latin typeface="Times New Roman"/>
                        </a:rPr>
                        <a:t>Spark</a:t>
                      </a:r>
                      <a:endParaRPr lang="en-US" sz="1600" b="1" i="0" u="none" strike="noStrike" dirty="0">
                        <a:solidFill>
                          <a:srgbClr val="E48312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2x5,5x3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0.0000167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10x10,10x10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0.18654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50x50,50x50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0.00075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0.18306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100x200,100x200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0.00295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0.168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1000x800,800x10000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6.56874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0.314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5000x6000,6000x5000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10000x12000,12000x10000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9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650928"/>
            <a:ext cx="7345362" cy="1339850"/>
          </a:xfrm>
        </p:spPr>
        <p:txBody>
          <a:bodyPr/>
          <a:lstStyle/>
          <a:p>
            <a:r>
              <a:rPr lang="en-US" dirty="0" smtClean="0">
                <a:solidFill>
                  <a:srgbClr val="E48312"/>
                </a:solidFill>
              </a:rPr>
              <a:t>Screenshots</a:t>
            </a:r>
            <a:endParaRPr lang="en-US" dirty="0">
              <a:solidFill>
                <a:srgbClr val="E48312"/>
              </a:solidFill>
            </a:endParaRPr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77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893" y="2004205"/>
            <a:ext cx="3965185" cy="39319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E48312"/>
                </a:solidFill>
              </a:rPr>
              <a:t>1. Project Overview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Project Background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Our Agenda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Project Purpose, Goals and Requirements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Project Support Environments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Project Technologies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E48312"/>
                </a:solidFill>
              </a:rPr>
              <a:t>2. Apache Hadoop and Spark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Apache Hadoop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Apache Spark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Difference between Hadoop and Spark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Cluster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Problems We faced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898078" y="2007081"/>
            <a:ext cx="346868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>
                <a:solidFill>
                  <a:srgbClr val="E48312"/>
                </a:solidFill>
              </a:rPr>
              <a:t>3. Our Schedule</a:t>
            </a:r>
          </a:p>
          <a:p>
            <a:pPr lvl="1" indent="-285750">
              <a:spcBef>
                <a:spcPts val="600"/>
              </a:spcBef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1500" dirty="0" smtClean="0"/>
              <a:t>Iteration 1</a:t>
            </a:r>
          </a:p>
          <a:p>
            <a:pPr lvl="1" indent="-285750">
              <a:spcBef>
                <a:spcPts val="600"/>
              </a:spcBef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1500" dirty="0" smtClean="0"/>
              <a:t>Benchmarks</a:t>
            </a:r>
          </a:p>
          <a:p>
            <a:pPr lvl="1" indent="-285750">
              <a:spcBef>
                <a:spcPts val="600"/>
              </a:spcBef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1500" dirty="0" smtClean="0"/>
              <a:t>Screenshots</a:t>
            </a:r>
          </a:p>
          <a:p>
            <a:pPr lvl="1" indent="-285750">
              <a:spcBef>
                <a:spcPts val="600"/>
              </a:spcBef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1500" dirty="0" smtClean="0"/>
              <a:t>Schedule</a:t>
            </a:r>
          </a:p>
          <a:p>
            <a:pPr lvl="1" indent="-285750">
              <a:spcBef>
                <a:spcPts val="600"/>
              </a:spcBef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1500" dirty="0" smtClean="0"/>
              <a:t>Project Risks and Measures</a:t>
            </a:r>
          </a:p>
          <a:p>
            <a:pPr lvl="1" indent="-285750">
              <a:spcBef>
                <a:spcPts val="600"/>
              </a:spcBef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1500" dirty="0" smtClean="0"/>
              <a:t>Iteration 2</a:t>
            </a:r>
          </a:p>
          <a:p>
            <a:pPr lvl="1" indent="-285750">
              <a:spcBef>
                <a:spcPts val="600"/>
              </a:spcBef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1500" dirty="0" smtClean="0"/>
              <a:t>Iteration 3 &amp; 4</a:t>
            </a:r>
          </a:p>
          <a:p>
            <a:pPr lvl="1" indent="-285750">
              <a:spcBef>
                <a:spcPts val="600"/>
              </a:spcBef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1500" dirty="0" smtClean="0"/>
              <a:t>Our Accomplishments till date</a:t>
            </a:r>
          </a:p>
          <a:p>
            <a:pPr lvl="1" indent="-285750">
              <a:spcBef>
                <a:spcPts val="600"/>
              </a:spcBef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1500" dirty="0" smtClean="0"/>
              <a:t>Our Christmas Break Plans</a:t>
            </a:r>
          </a:p>
          <a:p>
            <a:endParaRPr lang="en-US" sz="1900" dirty="0" smtClean="0">
              <a:solidFill>
                <a:srgbClr val="E48312"/>
              </a:solidFill>
            </a:endParaRPr>
          </a:p>
          <a:p>
            <a:endParaRPr lang="en-US" sz="1900" dirty="0"/>
          </a:p>
          <a:p>
            <a:endParaRPr lang="en-US" dirty="0">
              <a:solidFill>
                <a:srgbClr val="E48312"/>
              </a:solidFill>
            </a:endParaRPr>
          </a:p>
        </p:txBody>
      </p:sp>
      <p:pic>
        <p:nvPicPr>
          <p:cNvPr id="7" name="Picture 6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9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00" y="1716657"/>
            <a:ext cx="8500752" cy="4572000"/>
          </a:xfrm>
          <a:prstGeom prst="rect">
            <a:avLst/>
          </a:prstGeom>
        </p:spPr>
      </p:pic>
      <p:pic>
        <p:nvPicPr>
          <p:cNvPr id="5" name="Picture 4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2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8" y="1733961"/>
            <a:ext cx="8545813" cy="4680858"/>
          </a:xfrm>
          <a:prstGeom prst="rect">
            <a:avLst/>
          </a:prstGeom>
        </p:spPr>
      </p:pic>
      <p:pic>
        <p:nvPicPr>
          <p:cNvPr id="5" name="Picture 4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4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4" y="1716738"/>
            <a:ext cx="8428802" cy="4537413"/>
          </a:xfrm>
          <a:prstGeom prst="rect">
            <a:avLst/>
          </a:prstGeom>
        </p:spPr>
      </p:pic>
      <p:pic>
        <p:nvPicPr>
          <p:cNvPr id="5" name="Picture 4" descr="../Development/Senior%20Design/logo/logo-main-whiteb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8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Risks and Measures</a:t>
            </a:r>
            <a:endParaRPr lang="en-US" dirty="0"/>
          </a:p>
        </p:txBody>
      </p:sp>
      <p:pic>
        <p:nvPicPr>
          <p:cNvPr id="5" name="Picture 4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653626"/>
              </p:ext>
            </p:extLst>
          </p:nvPr>
        </p:nvGraphicFramePr>
        <p:xfrm>
          <a:off x="1000665" y="2133600"/>
          <a:ext cx="6909758" cy="4045417"/>
        </p:xfrm>
        <a:graphic>
          <a:graphicData uri="http://schemas.openxmlformats.org/drawingml/2006/table">
            <a:tbl>
              <a:tblPr/>
              <a:tblGrid>
                <a:gridCol w="2347843"/>
                <a:gridCol w="1340991"/>
                <a:gridCol w="1167837"/>
                <a:gridCol w="2053087"/>
              </a:tblGrid>
              <a:tr h="4369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E48312"/>
                          </a:solidFill>
                          <a:effectLst/>
                          <a:latin typeface="Times New Roman" panose="02020603050405020304" pitchFamily="18" charset="0"/>
                        </a:rPr>
                        <a:t>Contingency</a:t>
                      </a:r>
                      <a:endParaRPr lang="en-US" sz="1600" dirty="0">
                        <a:solidFill>
                          <a:srgbClr val="E48312"/>
                        </a:solidFill>
                        <a:effectLst/>
                      </a:endParaRPr>
                    </a:p>
                  </a:txBody>
                  <a:tcPr marL="52014" marR="52014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E48312"/>
                          </a:solidFill>
                          <a:effectLst/>
                          <a:latin typeface="Times New Roman" panose="02020603050405020304" pitchFamily="18" charset="0"/>
                        </a:rPr>
                        <a:t>Probability</a:t>
                      </a:r>
                      <a:endParaRPr lang="en-US" sz="1600" dirty="0">
                        <a:solidFill>
                          <a:srgbClr val="E48312"/>
                        </a:solidFill>
                        <a:effectLst/>
                      </a:endParaRPr>
                    </a:p>
                  </a:txBody>
                  <a:tcPr marL="52014" marR="52014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E48312"/>
                          </a:solidFill>
                          <a:effectLst/>
                          <a:latin typeface="Times New Roman" panose="02020603050405020304" pitchFamily="18" charset="0"/>
                        </a:rPr>
                        <a:t>Severity</a:t>
                      </a:r>
                      <a:endParaRPr lang="en-US" sz="1600" dirty="0">
                        <a:solidFill>
                          <a:srgbClr val="E48312"/>
                        </a:solidFill>
                        <a:effectLst/>
                      </a:endParaRPr>
                    </a:p>
                  </a:txBody>
                  <a:tcPr marL="52014" marR="52014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E48312"/>
                          </a:solidFill>
                          <a:effectLst/>
                          <a:latin typeface="Times New Roman" panose="02020603050405020304" pitchFamily="18" charset="0"/>
                        </a:rPr>
                        <a:t>Mitigation Strategy</a:t>
                      </a:r>
                      <a:endParaRPr lang="en-US" sz="1600" dirty="0">
                        <a:solidFill>
                          <a:srgbClr val="E48312"/>
                        </a:solidFill>
                        <a:effectLst/>
                      </a:endParaRPr>
                    </a:p>
                  </a:txBody>
                  <a:tcPr marL="52014" marR="52014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41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Project Not finished</a:t>
                      </a:r>
                      <a:endParaRPr lang="en-US" sz="1600" dirty="0">
                        <a:effectLst/>
                      </a:endParaRPr>
                    </a:p>
                  </a:txBody>
                  <a:tcPr marL="52014" marR="52014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Low</a:t>
                      </a:r>
                      <a:endParaRPr lang="en-US" sz="1600">
                        <a:effectLst/>
                      </a:endParaRPr>
                    </a:p>
                  </a:txBody>
                  <a:tcPr marL="52014" marR="52014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Catastrophic</a:t>
                      </a:r>
                      <a:endParaRPr lang="en-US" sz="1600">
                        <a:effectLst/>
                      </a:endParaRPr>
                    </a:p>
                  </a:txBody>
                  <a:tcPr marL="52014" marR="52014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Work efficiently In a timely manner</a:t>
                      </a:r>
                      <a:endParaRPr lang="en-US" sz="1600">
                        <a:effectLst/>
                      </a:endParaRPr>
                    </a:p>
                  </a:txBody>
                  <a:tcPr marL="52014" marR="52014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9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System Failure</a:t>
                      </a:r>
                      <a:endParaRPr lang="en-US" sz="1600">
                        <a:effectLst/>
                      </a:endParaRPr>
                    </a:p>
                  </a:txBody>
                  <a:tcPr marL="52014" marR="52014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Low</a:t>
                      </a:r>
                      <a:endParaRPr lang="en-US" sz="1600" dirty="0">
                        <a:effectLst/>
                      </a:endParaRPr>
                    </a:p>
                  </a:txBody>
                  <a:tcPr marL="52014" marR="52014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Critical</a:t>
                      </a:r>
                      <a:endParaRPr lang="en-US" sz="1600">
                        <a:effectLst/>
                      </a:endParaRPr>
                    </a:p>
                  </a:txBody>
                  <a:tcPr marL="52014" marR="52014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Have backup machines</a:t>
                      </a:r>
                      <a:endParaRPr lang="en-US" sz="1600">
                        <a:effectLst/>
                      </a:endParaRPr>
                    </a:p>
                  </a:txBody>
                  <a:tcPr marL="52014" marR="52014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9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Data Loss</a:t>
                      </a:r>
                      <a:endParaRPr lang="en-US" sz="1600">
                        <a:effectLst/>
                      </a:endParaRPr>
                    </a:p>
                  </a:txBody>
                  <a:tcPr marL="52014" marR="52014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  <a:endParaRPr lang="en-US" sz="1600" dirty="0">
                        <a:effectLst/>
                      </a:endParaRPr>
                    </a:p>
                  </a:txBody>
                  <a:tcPr marL="52014" marR="52014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  <a:endParaRPr lang="en-US" sz="1600">
                        <a:effectLst/>
                      </a:endParaRPr>
                    </a:p>
                  </a:txBody>
                  <a:tcPr marL="52014" marR="52014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Backup of Data properly</a:t>
                      </a:r>
                      <a:endParaRPr lang="en-US" sz="1600">
                        <a:effectLst/>
                      </a:endParaRPr>
                    </a:p>
                  </a:txBody>
                  <a:tcPr marL="52014" marR="52014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866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Group Member unavailable at critical time</a:t>
                      </a:r>
                      <a:endParaRPr lang="en-US" sz="1600">
                        <a:effectLst/>
                      </a:endParaRPr>
                    </a:p>
                  </a:txBody>
                  <a:tcPr marL="52014" marR="52014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  <a:endParaRPr lang="en-US" sz="1600" dirty="0">
                        <a:effectLst/>
                      </a:endParaRPr>
                    </a:p>
                  </a:txBody>
                  <a:tcPr marL="52014" marR="52014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  <a:endParaRPr lang="en-US" sz="1600" dirty="0">
                        <a:effectLst/>
                      </a:endParaRPr>
                    </a:p>
                  </a:txBody>
                  <a:tcPr marL="52014" marR="52014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Make sure every team member knows what they are doing</a:t>
                      </a:r>
                      <a:endParaRPr lang="en-US" sz="1600" dirty="0">
                        <a:effectLst/>
                      </a:endParaRPr>
                    </a:p>
                  </a:txBody>
                  <a:tcPr marL="52014" marR="52014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41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Root Access not available at critical times</a:t>
                      </a:r>
                      <a:endParaRPr lang="en-US" sz="1600">
                        <a:effectLst/>
                      </a:endParaRPr>
                    </a:p>
                  </a:txBody>
                  <a:tcPr marL="52014" marR="52014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  <a:endParaRPr lang="en-US" sz="1600">
                        <a:effectLst/>
                      </a:endParaRPr>
                    </a:p>
                  </a:txBody>
                  <a:tcPr marL="52014" marR="52014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Moderate</a:t>
                      </a:r>
                      <a:endParaRPr lang="en-US" sz="1600">
                        <a:effectLst/>
                      </a:endParaRPr>
                    </a:p>
                  </a:txBody>
                  <a:tcPr marL="52014" marR="52014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 prepared and plan in advance</a:t>
                      </a:r>
                      <a:endParaRPr lang="en-US" sz="1600" dirty="0">
                        <a:effectLst/>
                      </a:endParaRPr>
                    </a:p>
                  </a:txBody>
                  <a:tcPr marL="52014" marR="52014" marT="31208" marB="3120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2544763" y="2133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73854"/>
            <a:ext cx="7458277" cy="42436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Skeleton </a:t>
            </a:r>
            <a:r>
              <a:rPr lang="en-US" dirty="0"/>
              <a:t>Website			</a:t>
            </a:r>
            <a:r>
              <a:rPr lang="en-US" dirty="0" smtClean="0"/>
              <a:t>4 </a:t>
            </a:r>
            <a:r>
              <a:rPr lang="en-US" dirty="0"/>
              <a:t>October, </a:t>
            </a:r>
            <a:r>
              <a:rPr lang="en-US" dirty="0" smtClean="0"/>
              <a:t>2015</a:t>
            </a:r>
            <a:endParaRPr lang="en-US" sz="1800" dirty="0"/>
          </a:p>
          <a:p>
            <a:pPr lvl="1"/>
            <a:r>
              <a:rPr lang="en-US" dirty="0" smtClean="0"/>
              <a:t>Project </a:t>
            </a:r>
            <a:r>
              <a:rPr lang="en-US" dirty="0"/>
              <a:t>Plan </a:t>
            </a:r>
            <a:r>
              <a:rPr lang="en-US" dirty="0" smtClean="0"/>
              <a:t>v1.1</a:t>
            </a:r>
            <a:r>
              <a:rPr lang="en-US" dirty="0"/>
              <a:t>			</a:t>
            </a:r>
            <a:r>
              <a:rPr lang="en-US" dirty="0" smtClean="0"/>
              <a:t>25 </a:t>
            </a:r>
            <a:r>
              <a:rPr lang="en-US" dirty="0"/>
              <a:t>October, </a:t>
            </a:r>
            <a:r>
              <a:rPr lang="en-US" dirty="0" smtClean="0"/>
              <a:t>2015</a:t>
            </a:r>
            <a:endParaRPr lang="en-US" sz="2000" dirty="0"/>
          </a:p>
          <a:p>
            <a:pPr lvl="1"/>
            <a:r>
              <a:rPr lang="en-US" dirty="0" smtClean="0"/>
              <a:t>Requirements Document v1.2</a:t>
            </a:r>
            <a:r>
              <a:rPr lang="en-US" dirty="0"/>
              <a:t>	</a:t>
            </a:r>
            <a:r>
              <a:rPr lang="en-US" dirty="0" smtClean="0"/>
              <a:t>	17 November, 2015</a:t>
            </a:r>
            <a:endParaRPr lang="en-US" sz="2000" dirty="0"/>
          </a:p>
          <a:p>
            <a:pPr lvl="1"/>
            <a:r>
              <a:rPr lang="en-US" dirty="0" smtClean="0">
                <a:solidFill>
                  <a:srgbClr val="E48312"/>
                </a:solidFill>
              </a:rPr>
              <a:t>Software Engineering Presentation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E48312"/>
                </a:solidFill>
              </a:rPr>
              <a:t>15 December, 2015</a:t>
            </a:r>
          </a:p>
          <a:p>
            <a:pPr lvl="1"/>
            <a:r>
              <a:rPr lang="en-US" dirty="0"/>
              <a:t>Design Document v1.0			15 December, </a:t>
            </a:r>
            <a:r>
              <a:rPr lang="en-US" dirty="0" smtClean="0"/>
              <a:t>2015</a:t>
            </a:r>
            <a:endParaRPr lang="en-US" dirty="0" smtClean="0">
              <a:solidFill>
                <a:srgbClr val="E48312"/>
              </a:solidFill>
            </a:endParaRPr>
          </a:p>
          <a:p>
            <a:pPr lvl="1"/>
            <a:r>
              <a:rPr lang="en-US" dirty="0" smtClean="0"/>
              <a:t>Iteration 1				15 December, 2015</a:t>
            </a:r>
          </a:p>
          <a:p>
            <a:pPr lvl="1"/>
            <a:r>
              <a:rPr lang="en-US" dirty="0" smtClean="0"/>
              <a:t>Iteration 2				21 January, 2016</a:t>
            </a:r>
          </a:p>
          <a:p>
            <a:pPr lvl="1"/>
            <a:r>
              <a:rPr lang="en-US" dirty="0" smtClean="0"/>
              <a:t>Iteration 3				3 March, 2016</a:t>
            </a:r>
          </a:p>
          <a:p>
            <a:pPr lvl="1"/>
            <a:r>
              <a:rPr lang="en-US" dirty="0" smtClean="0"/>
              <a:t>Iteration 4				31 March, 2016</a:t>
            </a:r>
          </a:p>
          <a:p>
            <a:pPr lvl="1"/>
            <a:r>
              <a:rPr lang="en-US" dirty="0" smtClean="0"/>
              <a:t>User manual				5 April, 2016</a:t>
            </a:r>
          </a:p>
          <a:p>
            <a:pPr lvl="1"/>
            <a:r>
              <a:rPr lang="en-US" dirty="0" smtClean="0"/>
              <a:t>Developer manual			7 April, 2016</a:t>
            </a:r>
          </a:p>
          <a:p>
            <a:pPr lvl="1"/>
            <a:r>
              <a:rPr lang="en-US" dirty="0" smtClean="0"/>
              <a:t>SRS					8 April, 2016</a:t>
            </a:r>
          </a:p>
          <a:p>
            <a:pPr lvl="1"/>
            <a:r>
              <a:rPr lang="en-US" dirty="0" smtClean="0"/>
              <a:t>NTASC Presentation			16 April, 2016</a:t>
            </a:r>
          </a:p>
          <a:p>
            <a:pPr lvl="1"/>
            <a:r>
              <a:rPr lang="en-US" dirty="0" smtClean="0"/>
              <a:t>Complete Documentation			26 April, 2016</a:t>
            </a:r>
          </a:p>
          <a:p>
            <a:pPr lvl="1"/>
            <a:r>
              <a:rPr lang="en-US" dirty="0" smtClean="0"/>
              <a:t>Final Presentation			28 April, 2016</a:t>
            </a:r>
          </a:p>
        </p:txBody>
      </p:sp>
      <p:pic>
        <p:nvPicPr>
          <p:cNvPr id="5" name="Picture 4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7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2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85611" y="1980656"/>
            <a:ext cx="7057623" cy="4033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E48312"/>
              </a:buClr>
            </a:pPr>
            <a:r>
              <a:rPr lang="en-US" dirty="0" smtClean="0"/>
              <a:t>Setting up a </a:t>
            </a:r>
            <a:r>
              <a:rPr lang="en-US" dirty="0" smtClean="0">
                <a:solidFill>
                  <a:srgbClr val="E48312"/>
                </a:solidFill>
              </a:rPr>
              <a:t>cluster</a:t>
            </a:r>
            <a:r>
              <a:rPr lang="en-US" dirty="0" smtClean="0"/>
              <a:t> with at least 2 slave nodes.</a:t>
            </a:r>
            <a:endParaRPr lang="en-US" dirty="0"/>
          </a:p>
          <a:p>
            <a:pPr lvl="0">
              <a:buClr>
                <a:srgbClr val="E48312"/>
              </a:buClr>
            </a:pPr>
            <a:r>
              <a:rPr lang="en-US" dirty="0"/>
              <a:t>Running </a:t>
            </a:r>
            <a:r>
              <a:rPr lang="en-US" dirty="0">
                <a:solidFill>
                  <a:srgbClr val="E48312"/>
                </a:solidFill>
              </a:rPr>
              <a:t>Mahout</a:t>
            </a:r>
            <a:r>
              <a:rPr lang="en-US" dirty="0"/>
              <a:t> on </a:t>
            </a:r>
            <a:r>
              <a:rPr lang="en-US" dirty="0" err="1">
                <a:solidFill>
                  <a:srgbClr val="E48312"/>
                </a:solidFill>
              </a:rPr>
              <a:t>Hadoop</a:t>
            </a:r>
            <a:r>
              <a:rPr lang="en-US" dirty="0">
                <a:solidFill>
                  <a:srgbClr val="E48312"/>
                </a:solidFill>
              </a:rPr>
              <a:t> </a:t>
            </a:r>
            <a:r>
              <a:rPr lang="en-US" dirty="0"/>
              <a:t>systems and </a:t>
            </a:r>
            <a:r>
              <a:rPr lang="en-US" dirty="0" err="1">
                <a:solidFill>
                  <a:srgbClr val="E48312"/>
                </a:solidFill>
              </a:rPr>
              <a:t>Mlib</a:t>
            </a:r>
            <a:r>
              <a:rPr lang="en-US" dirty="0">
                <a:solidFill>
                  <a:srgbClr val="E48312"/>
                </a:solidFill>
              </a:rPr>
              <a:t> </a:t>
            </a:r>
            <a:r>
              <a:rPr lang="en-US" dirty="0"/>
              <a:t>on </a:t>
            </a:r>
            <a:r>
              <a:rPr lang="en-US" dirty="0">
                <a:solidFill>
                  <a:srgbClr val="E48312"/>
                </a:solidFill>
              </a:rPr>
              <a:t>spark</a:t>
            </a:r>
            <a:r>
              <a:rPr lang="en-US" dirty="0"/>
              <a:t> systems</a:t>
            </a:r>
          </a:p>
          <a:p>
            <a:pPr lvl="0">
              <a:buClr>
                <a:srgbClr val="E48312"/>
              </a:buClr>
            </a:pPr>
            <a:r>
              <a:rPr lang="en-US" dirty="0"/>
              <a:t>Perform </a:t>
            </a:r>
            <a:r>
              <a:rPr lang="en-US" dirty="0">
                <a:solidFill>
                  <a:srgbClr val="E48312"/>
                </a:solidFill>
              </a:rPr>
              <a:t>unstructured</a:t>
            </a:r>
            <a:r>
              <a:rPr lang="en-US" dirty="0"/>
              <a:t> text processing search on all 3 machines</a:t>
            </a:r>
          </a:p>
          <a:p>
            <a:pPr lvl="0">
              <a:buClr>
                <a:srgbClr val="E48312"/>
              </a:buClr>
            </a:pPr>
            <a:r>
              <a:rPr lang="en-US" dirty="0"/>
              <a:t>Perform </a:t>
            </a:r>
            <a:r>
              <a:rPr lang="en-US" dirty="0">
                <a:solidFill>
                  <a:srgbClr val="E48312"/>
                </a:solidFill>
              </a:rPr>
              <a:t>classification</a:t>
            </a:r>
            <a:r>
              <a:rPr lang="en-US" dirty="0"/>
              <a:t> on </a:t>
            </a:r>
            <a:r>
              <a:rPr lang="en-US" dirty="0" smtClean="0"/>
              <a:t>both the clusters</a:t>
            </a:r>
            <a:endParaRPr lang="en-US" dirty="0"/>
          </a:p>
        </p:txBody>
      </p:sp>
      <p:pic>
        <p:nvPicPr>
          <p:cNvPr id="6" name="Picture 5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3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 3 &amp; 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69950" y="1960195"/>
            <a:ext cx="58640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E48312"/>
                </a:solidFill>
              </a:rPr>
              <a:t>Iteration </a:t>
            </a:r>
            <a:r>
              <a:rPr lang="en-US" sz="2400" b="1" dirty="0" smtClean="0">
                <a:solidFill>
                  <a:srgbClr val="E48312"/>
                </a:solidFill>
              </a:rPr>
              <a:t>3:</a:t>
            </a:r>
            <a:endParaRPr lang="en-US" sz="2400" dirty="0"/>
          </a:p>
          <a:p>
            <a:pPr marL="800100" lvl="1" indent="-342900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Using </a:t>
            </a:r>
            <a:r>
              <a:rPr lang="en-US" sz="2400" dirty="0" smtClean="0">
                <a:solidFill>
                  <a:srgbClr val="E48312"/>
                </a:solidFill>
              </a:rPr>
              <a:t>K-means</a:t>
            </a:r>
            <a:r>
              <a:rPr lang="en-US" sz="2400" dirty="0" smtClean="0"/>
              <a:t> </a:t>
            </a:r>
            <a:r>
              <a:rPr lang="en-US" sz="2400" dirty="0"/>
              <a:t>clustering on all 3 </a:t>
            </a:r>
            <a:r>
              <a:rPr lang="en-US" sz="2400" dirty="0" smtClean="0"/>
              <a:t>machines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E48312"/>
                </a:solidFill>
              </a:rPr>
              <a:t>Iteration 4:</a:t>
            </a:r>
            <a:endParaRPr lang="en-US" sz="2400" dirty="0"/>
          </a:p>
          <a:p>
            <a:pPr marL="800100" lvl="1" indent="-342900">
              <a:buClr>
                <a:srgbClr val="E48312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Using </a:t>
            </a:r>
            <a:r>
              <a:rPr lang="en-US" sz="2400" dirty="0" smtClean="0"/>
              <a:t>K-means </a:t>
            </a:r>
            <a:r>
              <a:rPr lang="en-US" sz="2400" dirty="0"/>
              <a:t>clustering to create </a:t>
            </a:r>
            <a:r>
              <a:rPr lang="en-US" sz="2400" dirty="0">
                <a:solidFill>
                  <a:srgbClr val="E48312"/>
                </a:solidFill>
              </a:rPr>
              <a:t>recommendation </a:t>
            </a:r>
            <a:r>
              <a:rPr lang="en-US" sz="2400" dirty="0"/>
              <a:t>systems</a:t>
            </a:r>
            <a:r>
              <a:rPr lang="en-US" sz="2400" dirty="0">
                <a:solidFill>
                  <a:srgbClr val="E48312"/>
                </a:solidFill>
              </a:rPr>
              <a:t> </a:t>
            </a:r>
            <a:r>
              <a:rPr lang="en-US" sz="2400" dirty="0"/>
              <a:t>from </a:t>
            </a:r>
            <a:r>
              <a:rPr lang="en-US" sz="2400" dirty="0">
                <a:solidFill>
                  <a:srgbClr val="E48312"/>
                </a:solidFill>
              </a:rPr>
              <a:t>large</a:t>
            </a:r>
            <a:r>
              <a:rPr lang="en-US" sz="2400" dirty="0"/>
              <a:t> datasets on all 3 machines</a:t>
            </a:r>
          </a:p>
        </p:txBody>
      </p:sp>
      <p:pic>
        <p:nvPicPr>
          <p:cNvPr id="5" name="Picture 4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Accomplishments till date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Iteration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40% Iteration 2</a:t>
            </a:r>
            <a:endParaRPr lang="en-US" sz="2400" dirty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22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Christmas Break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Making the </a:t>
            </a:r>
            <a:r>
              <a:rPr lang="en-US" sz="2400" dirty="0" smtClean="0">
                <a:solidFill>
                  <a:srgbClr val="E48312"/>
                </a:solidFill>
              </a:rPr>
              <a:t>cluster</a:t>
            </a:r>
            <a:r>
              <a:rPr lang="en-US" sz="2400" dirty="0" smtClean="0"/>
              <a:t> work!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Run </a:t>
            </a:r>
            <a:r>
              <a:rPr lang="en-US" sz="2400" dirty="0" smtClean="0">
                <a:solidFill>
                  <a:srgbClr val="E48312"/>
                </a:solidFill>
              </a:rPr>
              <a:t>all</a:t>
            </a:r>
            <a:r>
              <a:rPr lang="en-US" sz="2400" dirty="0" smtClean="0"/>
              <a:t> the tests in the cluster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Unstructured</a:t>
            </a:r>
            <a:r>
              <a:rPr lang="en-US" sz="2400" dirty="0" smtClean="0"/>
              <a:t> text processing search on the cluster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Plan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E48312"/>
                </a:solidFill>
              </a:rPr>
              <a:t>gather</a:t>
            </a:r>
            <a:r>
              <a:rPr lang="en-US" sz="2400" dirty="0" smtClean="0"/>
              <a:t> data for our recommendation system</a:t>
            </a:r>
          </a:p>
          <a:p>
            <a:endParaRPr lang="en-US" dirty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2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894" y="2685433"/>
            <a:ext cx="7345362" cy="1339850"/>
          </a:xfrm>
        </p:spPr>
        <p:txBody>
          <a:bodyPr/>
          <a:lstStyle/>
          <a:p>
            <a:r>
              <a:rPr lang="en-US" dirty="0" smtClean="0">
                <a:solidFill>
                  <a:srgbClr val="E48312"/>
                </a:solidFill>
              </a:rPr>
              <a:t>Section 1: </a:t>
            </a:r>
            <a:br>
              <a:rPr lang="en-US" dirty="0" smtClean="0">
                <a:solidFill>
                  <a:srgbClr val="E48312"/>
                </a:solidFill>
              </a:rPr>
            </a:br>
            <a:r>
              <a:rPr lang="en-US" dirty="0" smtClean="0">
                <a:solidFill>
                  <a:srgbClr val="E48312"/>
                </a:solidFill>
              </a:rPr>
              <a:t>Project Overview</a:t>
            </a:r>
            <a:endParaRPr lang="en-US" dirty="0">
              <a:solidFill>
                <a:srgbClr val="E48312"/>
              </a:solidFill>
            </a:endParaRPr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353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  </a:t>
            </a:r>
            <a:r>
              <a:rPr lang="en-US" sz="2400" dirty="0" smtClean="0"/>
              <a:t>Big Data </a:t>
            </a:r>
            <a:r>
              <a:rPr lang="en-US" sz="2400" dirty="0" smtClean="0">
                <a:solidFill>
                  <a:srgbClr val="E48312"/>
                </a:solidFill>
              </a:rPr>
              <a:t>Revolution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Phones, tablets, Laptops, Computers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Credit Cards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Transport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  </a:t>
            </a:r>
            <a:r>
              <a:rPr lang="en-US" sz="2400" dirty="0" smtClean="0">
                <a:solidFill>
                  <a:srgbClr val="E48312"/>
                </a:solidFill>
              </a:rPr>
              <a:t>Smart</a:t>
            </a:r>
            <a:r>
              <a:rPr lang="en-US" sz="2400" dirty="0" smtClean="0"/>
              <a:t>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  </a:t>
            </a:r>
            <a:r>
              <a:rPr lang="en-US" sz="2400" dirty="0" smtClean="0">
                <a:solidFill>
                  <a:srgbClr val="E48312"/>
                </a:solidFill>
              </a:rPr>
              <a:t>Recommendation</a:t>
            </a:r>
            <a:r>
              <a:rPr lang="en-US" sz="2400" dirty="0" smtClean="0"/>
              <a:t>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Netflix, Amazon, Facebook</a:t>
            </a:r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179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Agenda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(Problems we are solving)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059461"/>
            <a:ext cx="6803356" cy="39319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Gathering Research data for </a:t>
            </a:r>
            <a:r>
              <a:rPr lang="en-US" sz="2400" dirty="0" smtClean="0">
                <a:solidFill>
                  <a:srgbClr val="E48312"/>
                </a:solidFill>
              </a:rPr>
              <a:t>validation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Performance tests in different environments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E48312"/>
                </a:solidFill>
              </a:rPr>
              <a:t>Predict </a:t>
            </a:r>
            <a:r>
              <a:rPr lang="en-US" sz="2400" dirty="0"/>
              <a:t>data through recommendation </a:t>
            </a:r>
            <a:r>
              <a:rPr lang="en-US" sz="2400" dirty="0" smtClean="0"/>
              <a:t>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Improve the </a:t>
            </a:r>
            <a:r>
              <a:rPr lang="en-US" sz="2400" dirty="0" smtClean="0">
                <a:solidFill>
                  <a:srgbClr val="E48312"/>
                </a:solidFill>
              </a:rPr>
              <a:t>knowledge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E48312"/>
                </a:solidFill>
              </a:rPr>
              <a:t>awareness </a:t>
            </a:r>
            <a:r>
              <a:rPr lang="en-US" sz="2400" dirty="0" smtClean="0"/>
              <a:t>on Big Data at TCU Computer Science Department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7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14504"/>
            <a:ext cx="7345363" cy="442153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Test</a:t>
            </a:r>
            <a:r>
              <a:rPr lang="en-US" sz="2400" dirty="0" smtClean="0"/>
              <a:t> </a:t>
            </a:r>
            <a:r>
              <a:rPr lang="en-US" sz="2400" dirty="0"/>
              <a:t>the performances of data mining algorithms </a:t>
            </a:r>
            <a:r>
              <a:rPr lang="en-US" sz="2400" dirty="0" smtClean="0"/>
              <a:t>in </a:t>
            </a:r>
            <a:r>
              <a:rPr lang="en-US" sz="2400" dirty="0" smtClean="0"/>
              <a:t>three  environments: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Standalone Java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Apache Hadoop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Apache Spark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Mine</a:t>
            </a:r>
            <a:r>
              <a:rPr lang="en-US" sz="2400" dirty="0" smtClean="0"/>
              <a:t> different sizes of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Turning ‘</a:t>
            </a:r>
            <a:r>
              <a:rPr lang="en-US" sz="2400" dirty="0" smtClean="0">
                <a:solidFill>
                  <a:srgbClr val="E48312"/>
                </a:solidFill>
              </a:rPr>
              <a:t>Big</a:t>
            </a:r>
            <a:r>
              <a:rPr lang="en-US" sz="2400" dirty="0" smtClean="0"/>
              <a:t> Data’ into ‘</a:t>
            </a:r>
            <a:r>
              <a:rPr lang="en-US" sz="2400" dirty="0" smtClean="0">
                <a:solidFill>
                  <a:srgbClr val="E48312"/>
                </a:solidFill>
              </a:rPr>
              <a:t>Smart</a:t>
            </a:r>
            <a:r>
              <a:rPr lang="en-US" sz="2400" dirty="0" smtClean="0"/>
              <a:t> Data’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Build recommendation system</a:t>
            </a:r>
          </a:p>
          <a:p>
            <a:pPr marL="350838" lvl="1" indent="0">
              <a:buNone/>
            </a:pPr>
            <a:endParaRPr lang="en-US" dirty="0" smtClean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36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29552"/>
            <a:ext cx="7345363" cy="454762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E48312"/>
                </a:solidFill>
              </a:rPr>
              <a:t> Compare</a:t>
            </a:r>
            <a:r>
              <a:rPr lang="en-US" sz="2400" dirty="0" smtClean="0"/>
              <a:t> efficiency of 3 different environments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Validate the </a:t>
            </a:r>
            <a:r>
              <a:rPr lang="en-US" sz="2400" b="1" dirty="0" smtClean="0">
                <a:solidFill>
                  <a:srgbClr val="E48312"/>
                </a:solidFill>
              </a:rPr>
              <a:t>Feasibility</a:t>
            </a:r>
            <a:endParaRPr lang="en-US" sz="2400" b="1" dirty="0">
              <a:solidFill>
                <a:srgbClr val="E4831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Transform structured query process into non-structured </a:t>
            </a:r>
            <a:r>
              <a:rPr lang="en-US" sz="2400" dirty="0" smtClean="0">
                <a:solidFill>
                  <a:srgbClr val="E48312"/>
                </a:solidFill>
              </a:rPr>
              <a:t>Map/Reduce</a:t>
            </a:r>
            <a:r>
              <a:rPr lang="en-US" sz="2400" dirty="0" smtClean="0"/>
              <a:t> tasks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E48312"/>
                </a:solidFill>
              </a:rPr>
              <a:t> Report</a:t>
            </a:r>
            <a:r>
              <a:rPr lang="en-US" sz="2400" dirty="0" smtClean="0"/>
              <a:t> performance statistics (3 environments)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Single Node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Cluster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Test </a:t>
            </a:r>
            <a:r>
              <a:rPr lang="en-US" sz="2400" dirty="0"/>
              <a:t>Master-Slave structure </a:t>
            </a:r>
            <a:r>
              <a:rPr lang="en-US" sz="2400" dirty="0">
                <a:solidFill>
                  <a:srgbClr val="E48312"/>
                </a:solidFill>
              </a:rPr>
              <a:t>reliability</a:t>
            </a:r>
          </a:p>
          <a:p>
            <a:endParaRPr lang="en-US" sz="2400" dirty="0" smtClean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9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Provide all information and </a:t>
            </a:r>
            <a:r>
              <a:rPr lang="en-US" sz="2400" dirty="0" smtClean="0">
                <a:solidFill>
                  <a:srgbClr val="E48312"/>
                </a:solidFill>
              </a:rPr>
              <a:t>guidelines</a:t>
            </a:r>
            <a:r>
              <a:rPr lang="en-US" sz="2400" dirty="0" smtClean="0"/>
              <a:t> to set up: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Hadoop Map/Reduce (Single &amp; Cluster)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Spark (Single &amp; Cluster)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Generate a </a:t>
            </a:r>
            <a:r>
              <a:rPr lang="en-US" sz="2400" dirty="0" smtClean="0">
                <a:solidFill>
                  <a:srgbClr val="E48312"/>
                </a:solidFill>
              </a:rPr>
              <a:t>comparable</a:t>
            </a:r>
            <a:r>
              <a:rPr lang="en-US" sz="2400" dirty="0" smtClean="0"/>
              <a:t> output file for each test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/>
              <a:t>Build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E48312"/>
                </a:solidFill>
              </a:rPr>
              <a:t>recommendation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/>
              <a:t>systems based on the </a:t>
            </a:r>
            <a:r>
              <a:rPr lang="en-US" sz="2400" dirty="0" smtClean="0">
                <a:solidFill>
                  <a:srgbClr val="E48312"/>
                </a:solidFill>
              </a:rPr>
              <a:t>experience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/>
              <a:t>our team acquired</a:t>
            </a:r>
            <a:endParaRPr lang="en-US" sz="2400" dirty="0"/>
          </a:p>
        </p:txBody>
      </p:sp>
      <p:pic>
        <p:nvPicPr>
          <p:cNvPr id="4" name="Picture 3" descr="../Development/Senior%20Design/logo/logo-main-whitebg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469" y="5891110"/>
            <a:ext cx="1084012" cy="631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0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1112</TotalTime>
  <Words>1048</Words>
  <Application>Microsoft Office PowerPoint</Application>
  <PresentationFormat>On-screen Show (4:3)</PresentationFormat>
  <Paragraphs>301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Retrospect</vt:lpstr>
      <vt:lpstr>PowerPoint Presentation</vt:lpstr>
      <vt:lpstr>Our Team</vt:lpstr>
      <vt:lpstr>Contents</vt:lpstr>
      <vt:lpstr>Section 1:  Project Overview</vt:lpstr>
      <vt:lpstr>Project Background</vt:lpstr>
      <vt:lpstr>Our Agenda (Problems we are solving)</vt:lpstr>
      <vt:lpstr>Project Purpose</vt:lpstr>
      <vt:lpstr>Project Goals</vt:lpstr>
      <vt:lpstr>Project Requirements</vt:lpstr>
      <vt:lpstr>Project Support Environment</vt:lpstr>
      <vt:lpstr>Project Technologies</vt:lpstr>
      <vt:lpstr>Section 2:  Apache Hadoop and Spark</vt:lpstr>
      <vt:lpstr>Apache Hadoop</vt:lpstr>
      <vt:lpstr>Apache Hadoop</vt:lpstr>
      <vt:lpstr>HDFS Segmentation</vt:lpstr>
      <vt:lpstr>Hadoop Map/Reduce</vt:lpstr>
      <vt:lpstr>Hadoop Map/Reduce</vt:lpstr>
      <vt:lpstr>Apache Spark</vt:lpstr>
      <vt:lpstr>Apache Spark</vt:lpstr>
      <vt:lpstr>Apache Spark</vt:lpstr>
      <vt:lpstr>Difference Between Hadoop and Spark</vt:lpstr>
      <vt:lpstr>Hadoop Cluster</vt:lpstr>
      <vt:lpstr>Problems we faced</vt:lpstr>
      <vt:lpstr>Section 3:  Our Schedule</vt:lpstr>
      <vt:lpstr>Iteration 1</vt:lpstr>
      <vt:lpstr>Benchmarks</vt:lpstr>
      <vt:lpstr>Word Count </vt:lpstr>
      <vt:lpstr>Matrix Multiplication </vt:lpstr>
      <vt:lpstr>Screenshots</vt:lpstr>
      <vt:lpstr>Hadoop</vt:lpstr>
      <vt:lpstr>Spark</vt:lpstr>
      <vt:lpstr>Spark</vt:lpstr>
      <vt:lpstr>Project Risks and Measures</vt:lpstr>
      <vt:lpstr>Schedule</vt:lpstr>
      <vt:lpstr>Iteration 2</vt:lpstr>
      <vt:lpstr>Iteration 3 &amp; 4</vt:lpstr>
      <vt:lpstr>Our Accomplishments till date </vt:lpstr>
      <vt:lpstr>Our Christmas Break Plans</vt:lpstr>
    </vt:vector>
  </TitlesOfParts>
  <Company>TCU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 User</dc:creator>
  <cp:lastModifiedBy>sameep mohta</cp:lastModifiedBy>
  <cp:revision>189</cp:revision>
  <dcterms:created xsi:type="dcterms:W3CDTF">2015-10-08T00:27:08Z</dcterms:created>
  <dcterms:modified xsi:type="dcterms:W3CDTF">2015-12-15T17:02:24Z</dcterms:modified>
</cp:coreProperties>
</file>